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avi" ContentType="video/avi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58" r:id="rId5"/>
    <p:sldId id="260" r:id="rId6"/>
    <p:sldId id="271" r:id="rId7"/>
    <p:sldId id="268" r:id="rId8"/>
    <p:sldId id="261" r:id="rId9"/>
    <p:sldId id="262" r:id="rId10"/>
    <p:sldId id="263" r:id="rId11"/>
    <p:sldId id="270" r:id="rId12"/>
    <p:sldId id="267" r:id="rId13"/>
    <p:sldId id="272" r:id="rId14"/>
    <p:sldId id="273" r:id="rId15"/>
    <p:sldId id="275" r:id="rId16"/>
    <p:sldId id="274" r:id="rId17"/>
    <p:sldId id="265" r:id="rId18"/>
    <p:sldId id="266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40" d="100"/>
          <a:sy n="140" d="100"/>
        </p:scale>
        <p:origin x="-168" y="13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gif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jpeg>
</file>

<file path=ppt/media/image5.jpg>
</file>

<file path=ppt/media/image6.png>
</file>

<file path=ppt/media/image7.png>
</file>

<file path=ppt/media/image8.PN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2940AA-277E-4255-9D6E-8DC98B075078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F2721A-3D2C-449E-9121-1E959F8BC59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581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Densité</a:t>
            </a:r>
            <a:r>
              <a:rPr lang="fr-FR" baseline="0" dirty="0" smtClean="0"/>
              <a:t> Spectrale de puissance</a:t>
            </a:r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F2721A-3D2C-449E-9121-1E959F8BC59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13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973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2722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284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405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800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678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067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642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6896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455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4988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C857CA-9C51-4E52-9F1C-F9AB41A5A453}" type="datetimeFigureOut">
              <a:rPr lang="en-US" smtClean="0"/>
              <a:t>9/29/2016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884BF-FE8B-4907-8011-955BE4B9754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6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2.png"/><Relationship Id="rId4" Type="http://schemas.openxmlformats.org/officeDocument/2006/relationships/image" Target="../media/image11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beauvai/AF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afmist.org/" TargetMode="External"/><Relationship Id="rId2" Type="http://schemas.openxmlformats.org/officeDocument/2006/relationships/hyperlink" Target="https://cran.r-project.org/web/packages/AFM/index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pubs.acs.org/doi/abs/10.1021/la2051542" TargetMode="External"/><Relationship Id="rId2" Type="http://schemas.openxmlformats.org/officeDocument/2006/relationships/hyperlink" Target="http://pubs.acs.org/doi/abs/10.1021/la404756y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3568" y="2420888"/>
            <a:ext cx="7772400" cy="1470025"/>
          </a:xfrm>
        </p:spPr>
        <p:txBody>
          <a:bodyPr/>
          <a:lstStyle/>
          <a:p>
            <a:r>
              <a:rPr lang="fr-FR" b="1" dirty="0" smtClean="0"/>
              <a:t>Librairie AFM</a:t>
            </a:r>
            <a:br>
              <a:rPr lang="fr-FR" b="1" dirty="0" smtClean="0"/>
            </a:br>
            <a:r>
              <a:rPr lang="en-US" sz="2800" b="1" dirty="0" smtClean="0"/>
              <a:t>Atomic Force Microscopy</a:t>
            </a:r>
            <a:endParaRPr lang="en-US" b="1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4772744"/>
            <a:ext cx="6400800" cy="1752600"/>
          </a:xfrm>
        </p:spPr>
        <p:txBody>
          <a:bodyPr/>
          <a:lstStyle/>
          <a:p>
            <a:r>
              <a:rPr lang="fr-FR" dirty="0" smtClean="0"/>
              <a:t>M. Beauvais</a:t>
            </a:r>
          </a:p>
          <a:p>
            <a:r>
              <a:rPr lang="fr-FR" dirty="0" smtClean="0"/>
              <a:t>I. </a:t>
            </a:r>
            <a:r>
              <a:rPr lang="fr-FR" dirty="0" err="1" smtClean="0"/>
              <a:t>Liascukiene</a:t>
            </a:r>
            <a:r>
              <a:rPr lang="fr-FR" dirty="0" smtClean="0"/>
              <a:t> (X)</a:t>
            </a:r>
          </a:p>
          <a:p>
            <a:r>
              <a:rPr lang="fr-FR" dirty="0" smtClean="0"/>
              <a:t>J. </a:t>
            </a:r>
            <a:r>
              <a:rPr lang="fr-FR" dirty="0" err="1" smtClean="0"/>
              <a:t>Landoulsi</a:t>
            </a:r>
            <a:r>
              <a:rPr lang="fr-FR" dirty="0" smtClean="0"/>
              <a:t> (UPMC)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0312" y="371366"/>
            <a:ext cx="1444755" cy="1645923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474169"/>
            <a:ext cx="1834923" cy="1605558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6096" y="589493"/>
            <a:ext cx="1870547" cy="1209667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51520" y="6453336"/>
            <a:ext cx="367240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 smtClean="0"/>
              <a:t>Le 28 septembre 2016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23704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Nouveautés </a:t>
            </a:r>
            <a:r>
              <a:rPr lang="fr-FR" sz="2400" dirty="0" smtClean="0"/>
              <a:t>(3/3)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484784"/>
            <a:ext cx="8229600" cy="74868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fr-FR" sz="2800" dirty="0" smtClean="0"/>
              <a:t>Modélisation et impression 3D de surfaces nanométriques</a:t>
            </a:r>
          </a:p>
        </p:txBody>
      </p:sp>
      <p:sp>
        <p:nvSpPr>
          <p:cNvPr id="4" name="Espace réservé du contenu 2"/>
          <p:cNvSpPr txBox="1">
            <a:spLocks/>
          </p:cNvSpPr>
          <p:nvPr/>
        </p:nvSpPr>
        <p:spPr>
          <a:xfrm>
            <a:off x="467544" y="2276872"/>
            <a:ext cx="8229600" cy="576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2800" b="1" dirty="0" smtClean="0"/>
              <a:t>Définir les faces latérales de la surface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395536" y="6165304"/>
            <a:ext cx="8229600" cy="4606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1600" dirty="0" smtClean="0"/>
              <a:t>Librairie: </a:t>
            </a:r>
            <a:r>
              <a:rPr lang="fr-FR" sz="1600" dirty="0" err="1" smtClean="0"/>
              <a:t>rgl</a:t>
            </a:r>
            <a:endParaRPr lang="en-US" sz="1600" dirty="0" smtClean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2852936"/>
            <a:ext cx="3631043" cy="2760154"/>
          </a:xfrm>
          <a:prstGeom prst="rect">
            <a:avLst/>
          </a:prstGeom>
        </p:spPr>
      </p:pic>
      <p:sp>
        <p:nvSpPr>
          <p:cNvPr id="7" name="Espace réservé du contenu 2"/>
          <p:cNvSpPr txBox="1">
            <a:spLocks/>
          </p:cNvSpPr>
          <p:nvPr/>
        </p:nvSpPr>
        <p:spPr>
          <a:xfrm>
            <a:off x="1403648" y="5600440"/>
            <a:ext cx="4608512" cy="4649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100" dirty="0" smtClean="0"/>
              <a:t>https://www.thingiverse.com/thing:1062615</a:t>
            </a:r>
            <a:endParaRPr lang="en-US" sz="1100" dirty="0"/>
          </a:p>
        </p:txBody>
      </p:sp>
      <p:pic>
        <p:nvPicPr>
          <p:cNvPr id="9" name="final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10563" y="2852936"/>
            <a:ext cx="4140231" cy="2760154"/>
          </a:xfrm>
          <a:prstGeom prst="rect">
            <a:avLst/>
          </a:prstGeom>
        </p:spPr>
      </p:pic>
      <p:sp>
        <p:nvSpPr>
          <p:cNvPr id="10" name="Espace réservé du contenu 2"/>
          <p:cNvSpPr txBox="1">
            <a:spLocks/>
          </p:cNvSpPr>
          <p:nvPr/>
        </p:nvSpPr>
        <p:spPr>
          <a:xfrm>
            <a:off x="6516216" y="5613090"/>
            <a:ext cx="2376264" cy="4649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sz="1100" dirty="0" smtClean="0"/>
              <a:t>Alcatel-Lucent Bell </a:t>
            </a:r>
            <a:r>
              <a:rPr lang="fr-FR" sz="1100" dirty="0" err="1" smtClean="0"/>
              <a:t>Labs</a:t>
            </a:r>
            <a:r>
              <a:rPr lang="fr-FR" sz="1100" dirty="0" smtClean="0"/>
              <a:t> – Le Garage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5208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  <p:bldLst>
      <p:bldP spid="3" grpId="0" build="p"/>
      <p:bldP spid="4" grpId="0"/>
      <p:bldP spid="5" grpId="0"/>
      <p:bldP spid="7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A quoi ça sert ?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2800" dirty="0" smtClean="0"/>
              <a:t>La rugosité </a:t>
            </a:r>
            <a:r>
              <a:rPr lang="fr-FR" sz="2800" dirty="0"/>
              <a:t>en fonction de la longueur </a:t>
            </a:r>
            <a:r>
              <a:rPr lang="fr-FR" sz="2800" dirty="0" smtClean="0"/>
              <a:t>considérée</a:t>
            </a:r>
          </a:p>
          <a:p>
            <a:pPr marL="0" indent="0">
              <a:buNone/>
            </a:pPr>
            <a:endParaRPr lang="fr-FR" dirty="0" smtClean="0"/>
          </a:p>
          <a:p>
            <a:r>
              <a:rPr lang="fr-FR" sz="2800" dirty="0" smtClean="0"/>
              <a:t>La portée</a:t>
            </a:r>
          </a:p>
          <a:p>
            <a:endParaRPr lang="fr-FR" dirty="0"/>
          </a:p>
          <a:p>
            <a:r>
              <a:rPr lang="fr-FR" sz="2800" dirty="0" smtClean="0"/>
              <a:t>Modélisation et impression 3D</a:t>
            </a:r>
            <a:endParaRPr lang="en-US" sz="2800" dirty="0"/>
          </a:p>
        </p:txBody>
      </p:sp>
      <p:sp>
        <p:nvSpPr>
          <p:cNvPr id="4" name="ZoneTexte 3"/>
          <p:cNvSpPr txBox="1"/>
          <p:nvPr/>
        </p:nvSpPr>
        <p:spPr>
          <a:xfrm>
            <a:off x="1043608" y="2164794"/>
            <a:ext cx="77048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b="1" dirty="0" smtClean="0">
                <a:solidFill>
                  <a:srgbClr val="C00000"/>
                </a:solidFill>
              </a:rPr>
              <a:t>Une description plus fine de la rugosité par rapport à la rugosité totale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1619672" y="3244914"/>
            <a:ext cx="71287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b="1" dirty="0" smtClean="0">
                <a:solidFill>
                  <a:srgbClr val="C00000"/>
                </a:solidFill>
              </a:rPr>
              <a:t>Un nouveau paramètre pour décrire les surfaces</a:t>
            </a:r>
            <a:endParaRPr lang="en-US" sz="2000" b="1" dirty="0">
              <a:solidFill>
                <a:srgbClr val="C00000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043608" y="4437112"/>
            <a:ext cx="77048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2000" b="1" dirty="0" smtClean="0">
                <a:solidFill>
                  <a:srgbClr val="C00000"/>
                </a:solidFill>
              </a:rPr>
              <a:t>Méthode des éléments finis </a:t>
            </a:r>
          </a:p>
          <a:p>
            <a:pPr algn="r"/>
            <a:r>
              <a:rPr lang="fr-FR" sz="2000" b="1" dirty="0" smtClean="0">
                <a:solidFill>
                  <a:srgbClr val="C00000"/>
                </a:solidFill>
              </a:rPr>
              <a:t>Comprendre avec le touché que la rugosité totale n’explique pas tout</a:t>
            </a:r>
            <a:endParaRPr lang="en-US" sz="20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71708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347864" y="2708920"/>
            <a:ext cx="2242592" cy="1143000"/>
          </a:xfrm>
        </p:spPr>
        <p:txBody>
          <a:bodyPr/>
          <a:lstStyle/>
          <a:p>
            <a:pPr algn="l"/>
            <a:r>
              <a:rPr lang="fr-FR" dirty="0" smtClean="0"/>
              <a:t>Démo 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624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Documentation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340768"/>
            <a:ext cx="9144000" cy="446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32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560158"/>
            <a:ext cx="8512619" cy="438912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67544" y="3432365"/>
            <a:ext cx="5544616" cy="43204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67544" y="4656501"/>
            <a:ext cx="8424936" cy="57606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Documentation – Créer une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844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library(AFM</a:t>
            </a:r>
            <a:r>
              <a:rPr lang="en-US" sz="2000" dirty="0" smtClean="0"/>
              <a:t>)</a:t>
            </a:r>
          </a:p>
          <a:p>
            <a:pPr marL="0" indent="0">
              <a:buNone/>
            </a:pPr>
            <a:r>
              <a:rPr lang="en-US" sz="2000" dirty="0" smtClean="0"/>
              <a:t>data</a:t>
            </a:r>
            <a:r>
              <a:rPr lang="en-US" sz="2000" dirty="0"/>
              <a:t>("</a:t>
            </a:r>
            <a:r>
              <a:rPr lang="en-US" sz="2000" dirty="0" err="1"/>
              <a:t>AFMImageOfRegularPeaks</a:t>
            </a:r>
            <a:r>
              <a:rPr lang="en-US" sz="2000" dirty="0"/>
              <a:t>")</a:t>
            </a:r>
            <a:br>
              <a:rPr lang="en-US" sz="2000" dirty="0"/>
            </a:br>
            <a:r>
              <a:rPr lang="en-US" sz="2000" b="1" dirty="0" err="1"/>
              <a:t>AFMImage</a:t>
            </a:r>
            <a:r>
              <a:rPr lang="en-US" sz="2000" dirty="0"/>
              <a:t>&lt;-</a:t>
            </a:r>
            <a:r>
              <a:rPr lang="en-US" sz="2000" dirty="0" err="1"/>
              <a:t>AFMImageOfRegularPeaks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# calculate the 3D model : surface and the faces</a:t>
            </a:r>
            <a:br>
              <a:rPr lang="en-US" sz="2000" dirty="0"/>
            </a:br>
            <a:r>
              <a:rPr lang="en-US" sz="2000" dirty="0"/>
              <a:t>AFMImage3DModelAnalysis&lt;-new ("AFMImage3DModelAnalysis")</a:t>
            </a:r>
            <a:br>
              <a:rPr lang="en-US" sz="2000" dirty="0"/>
            </a:br>
            <a:r>
              <a:rPr lang="en-US" sz="2000" dirty="0"/>
              <a:t>AFMImage3DModelAnalysis&lt;-</a:t>
            </a:r>
            <a:r>
              <a:rPr lang="en-US" sz="2000" b="1" dirty="0"/>
              <a:t>calculate3DModel</a:t>
            </a:r>
            <a:r>
              <a:rPr lang="en-US" sz="2000" dirty="0"/>
              <a:t>(AFMImage3DModelAnalysis= AFMImage3DModelAnalysis, </a:t>
            </a:r>
            <a:r>
              <a:rPr lang="en-US" sz="2000" dirty="0" err="1"/>
              <a:t>AFMImage</a:t>
            </a:r>
            <a:r>
              <a:rPr lang="en-US" sz="2000" dirty="0"/>
              <a:t>= </a:t>
            </a:r>
            <a:r>
              <a:rPr lang="en-US" sz="2000" dirty="0" err="1"/>
              <a:t>AFMImage</a:t>
            </a:r>
            <a:r>
              <a:rPr lang="en-US" sz="2000" dirty="0" smtClean="0"/>
              <a:t>)</a:t>
            </a:r>
          </a:p>
          <a:p>
            <a:pPr marL="0" indent="0">
              <a:buNone/>
            </a:pP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># export the 3D model to file</a:t>
            </a:r>
            <a:br>
              <a:rPr lang="en-US" sz="2000" dirty="0"/>
            </a:br>
            <a:r>
              <a:rPr lang="en-US" sz="2000" b="1" dirty="0" err="1"/>
              <a:t>exportToSTL</a:t>
            </a:r>
            <a:r>
              <a:rPr lang="en-US" sz="2000" dirty="0" smtClean="0"/>
              <a:t>(</a:t>
            </a:r>
          </a:p>
          <a:p>
            <a:pPr marL="0" indent="0">
              <a:buNone/>
            </a:pPr>
            <a:r>
              <a:rPr lang="en-US" sz="2000" dirty="0"/>
              <a:t> </a:t>
            </a:r>
            <a:r>
              <a:rPr lang="en-US" sz="2000" dirty="0" smtClean="0"/>
              <a:t>    AFMImage3DModelAnalysis=AFMImage3DModelAnalysis</a:t>
            </a:r>
            <a:r>
              <a:rPr lang="en-US" sz="2000" dirty="0"/>
              <a:t>,</a:t>
            </a:r>
            <a:br>
              <a:rPr lang="en-US" sz="2000" dirty="0"/>
            </a:br>
            <a:r>
              <a:rPr lang="en-US" sz="2000" dirty="0"/>
              <a:t>     </a:t>
            </a:r>
            <a:r>
              <a:rPr lang="en-US" sz="2000" dirty="0" err="1"/>
              <a:t>AFMImage</a:t>
            </a:r>
            <a:r>
              <a:rPr lang="en-US" sz="2000" dirty="0"/>
              <a:t>=</a:t>
            </a:r>
            <a:r>
              <a:rPr lang="en-US" sz="2000" dirty="0" err="1"/>
              <a:t>AFMImage</a:t>
            </a:r>
            <a:r>
              <a:rPr lang="en-US" sz="2000" dirty="0"/>
              <a:t>, </a:t>
            </a:r>
            <a:br>
              <a:rPr lang="en-US" sz="2000" dirty="0"/>
            </a:br>
            <a:r>
              <a:rPr lang="en-US" sz="2000" dirty="0"/>
              <a:t>     </a:t>
            </a:r>
            <a:r>
              <a:rPr lang="en-US" sz="2000" dirty="0" err="1"/>
              <a:t>stlfullfilename</a:t>
            </a:r>
            <a:r>
              <a:rPr lang="en-US" sz="2000" dirty="0"/>
              <a:t>=paste(</a:t>
            </a:r>
            <a:r>
              <a:rPr lang="en-US" sz="2000" dirty="0" err="1"/>
              <a:t>tempdir</a:t>
            </a:r>
            <a:r>
              <a:rPr lang="en-US" sz="2000" dirty="0"/>
              <a:t>(), "</a:t>
            </a:r>
            <a:r>
              <a:rPr lang="en-US" sz="2000" dirty="0" err="1"/>
              <a:t>myFile.stl</a:t>
            </a:r>
            <a:r>
              <a:rPr lang="en-US" sz="2000" dirty="0"/>
              <a:t>", </a:t>
            </a:r>
            <a:r>
              <a:rPr lang="en-US" sz="2000" dirty="0" err="1"/>
              <a:t>sep</a:t>
            </a:r>
            <a:r>
              <a:rPr lang="en-US" sz="2000" dirty="0" smtClean="0"/>
              <a:t>="/")</a:t>
            </a:r>
          </a:p>
          <a:p>
            <a:pPr marL="0" indent="0">
              <a:buNone/>
            </a:pP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4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Documentation – Modèle 3D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124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90" y="1600200"/>
            <a:ext cx="7448020" cy="4525963"/>
          </a:xfrm>
        </p:spPr>
      </p:pic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fr-FR" dirty="0" smtClean="0"/>
              <a:t>Documentation – Impression 3D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1560" y="3068960"/>
            <a:ext cx="5184576" cy="122413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312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Hacking à l’échelle planétaire</a:t>
            </a:r>
            <a:endParaRPr lang="en-US" dirty="0"/>
          </a:p>
        </p:txBody>
      </p:sp>
      <p:sp>
        <p:nvSpPr>
          <p:cNvPr id="4" name="ZoneTexte 3"/>
          <p:cNvSpPr txBox="1"/>
          <p:nvPr/>
        </p:nvSpPr>
        <p:spPr>
          <a:xfrm>
            <a:off x="0" y="1447031"/>
            <a:ext cx="4968552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/>
              <a:t>library</a:t>
            </a:r>
            <a:r>
              <a:rPr lang="fr-FR" sz="1400" dirty="0"/>
              <a:t>(raster)</a:t>
            </a:r>
          </a:p>
          <a:p>
            <a:r>
              <a:rPr lang="fr-FR" sz="1400" dirty="0" err="1"/>
              <a:t>library</a:t>
            </a:r>
            <a:r>
              <a:rPr lang="fr-FR" sz="1400" dirty="0"/>
              <a:t>(AFM)</a:t>
            </a:r>
          </a:p>
          <a:p>
            <a:r>
              <a:rPr lang="fr-FR" sz="1400" dirty="0" err="1"/>
              <a:t>library</a:t>
            </a:r>
            <a:r>
              <a:rPr lang="fr-FR" sz="1400" dirty="0"/>
              <a:t>(</a:t>
            </a:r>
            <a:r>
              <a:rPr lang="fr-FR" sz="1400" dirty="0" err="1"/>
              <a:t>oce</a:t>
            </a:r>
            <a:r>
              <a:rPr lang="fr-FR" sz="1400" dirty="0"/>
              <a:t>)</a:t>
            </a:r>
          </a:p>
          <a:p>
            <a:r>
              <a:rPr lang="fr-FR" sz="1400" dirty="0" err="1"/>
              <a:t>library</a:t>
            </a:r>
            <a:r>
              <a:rPr lang="fr-FR" sz="1400" dirty="0"/>
              <a:t>(</a:t>
            </a:r>
            <a:r>
              <a:rPr lang="fr-FR" sz="1400" dirty="0" err="1"/>
              <a:t>ocedata</a:t>
            </a:r>
            <a:r>
              <a:rPr lang="fr-FR" sz="1400" dirty="0"/>
              <a:t>)</a:t>
            </a:r>
          </a:p>
          <a:p>
            <a:r>
              <a:rPr lang="fr-FR" sz="1400" dirty="0" err="1"/>
              <a:t>library</a:t>
            </a:r>
            <a:r>
              <a:rPr lang="fr-FR" sz="1400" dirty="0"/>
              <a:t>(</a:t>
            </a:r>
            <a:r>
              <a:rPr lang="fr-FR" sz="1400" dirty="0" err="1"/>
              <a:t>rgl</a:t>
            </a:r>
            <a:r>
              <a:rPr lang="fr-FR" sz="1400" dirty="0"/>
              <a:t>)</a:t>
            </a:r>
          </a:p>
          <a:p>
            <a:r>
              <a:rPr lang="fr-FR" sz="1400" dirty="0" err="1"/>
              <a:t>library</a:t>
            </a:r>
            <a:r>
              <a:rPr lang="fr-FR" sz="1400" dirty="0"/>
              <a:t>(</a:t>
            </a:r>
            <a:r>
              <a:rPr lang="fr-FR" sz="1400" dirty="0" err="1"/>
              <a:t>sphereplot</a:t>
            </a:r>
            <a:r>
              <a:rPr lang="fr-FR" sz="1400" dirty="0"/>
              <a:t>)</a:t>
            </a:r>
          </a:p>
          <a:p>
            <a:r>
              <a:rPr lang="fr-FR" sz="1400" dirty="0" err="1"/>
              <a:t>library</a:t>
            </a:r>
            <a:r>
              <a:rPr lang="fr-FR" sz="1400" dirty="0"/>
              <a:t>(</a:t>
            </a:r>
            <a:r>
              <a:rPr lang="fr-FR" sz="1400" dirty="0" err="1"/>
              <a:t>akima</a:t>
            </a:r>
            <a:r>
              <a:rPr lang="fr-FR" sz="1400" dirty="0"/>
              <a:t>)</a:t>
            </a:r>
          </a:p>
          <a:p>
            <a:r>
              <a:rPr lang="fr-FR" sz="1400" dirty="0" err="1"/>
              <a:t>library</a:t>
            </a:r>
            <a:r>
              <a:rPr lang="fr-FR" sz="1400" dirty="0"/>
              <a:t>(</a:t>
            </a:r>
            <a:r>
              <a:rPr lang="fr-FR" sz="1400" dirty="0" err="1"/>
              <a:t>data.table</a:t>
            </a:r>
            <a:r>
              <a:rPr lang="fr-FR" sz="1400" dirty="0"/>
              <a:t>)</a:t>
            </a:r>
          </a:p>
          <a:p>
            <a:endParaRPr lang="fr-FR" dirty="0"/>
          </a:p>
          <a:p>
            <a:r>
              <a:rPr lang="fr-FR" sz="1600" b="1" dirty="0" err="1">
                <a:solidFill>
                  <a:srgbClr val="C00000"/>
                </a:solidFill>
              </a:rPr>
              <a:t>franceAlt</a:t>
            </a:r>
            <a:r>
              <a:rPr lang="fr-FR" sz="1600" b="1" dirty="0">
                <a:solidFill>
                  <a:srgbClr val="C00000"/>
                </a:solidFill>
              </a:rPr>
              <a:t> &lt;- </a:t>
            </a:r>
            <a:r>
              <a:rPr lang="fr-FR" sz="1600" b="1" dirty="0" err="1">
                <a:solidFill>
                  <a:srgbClr val="C00000"/>
                </a:solidFill>
              </a:rPr>
              <a:t>getData</a:t>
            </a:r>
            <a:r>
              <a:rPr lang="fr-FR" sz="1600" b="1" dirty="0">
                <a:solidFill>
                  <a:srgbClr val="C00000"/>
                </a:solidFill>
              </a:rPr>
              <a:t>('</a:t>
            </a:r>
            <a:r>
              <a:rPr lang="fr-FR" sz="1600" b="1" dirty="0" err="1">
                <a:solidFill>
                  <a:srgbClr val="C00000"/>
                </a:solidFill>
              </a:rPr>
              <a:t>alt</a:t>
            </a:r>
            <a:r>
              <a:rPr lang="fr-FR" sz="1600" b="1" dirty="0">
                <a:solidFill>
                  <a:srgbClr val="C00000"/>
                </a:solidFill>
              </a:rPr>
              <a:t>', country='FRA', </a:t>
            </a:r>
            <a:r>
              <a:rPr lang="fr-FR" sz="1600" b="1" dirty="0" err="1">
                <a:solidFill>
                  <a:srgbClr val="C00000"/>
                </a:solidFill>
              </a:rPr>
              <a:t>mask</a:t>
            </a:r>
            <a:r>
              <a:rPr lang="fr-FR" sz="1600" b="1" dirty="0">
                <a:solidFill>
                  <a:srgbClr val="C00000"/>
                </a:solidFill>
              </a:rPr>
              <a:t>=TRUE)</a:t>
            </a:r>
          </a:p>
          <a:p>
            <a:r>
              <a:rPr lang="fr-FR" sz="1600" b="1" dirty="0">
                <a:solidFill>
                  <a:srgbClr val="C00000"/>
                </a:solidFill>
              </a:rPr>
              <a:t>plot(</a:t>
            </a:r>
            <a:r>
              <a:rPr lang="fr-FR" sz="1600" b="1" dirty="0" err="1">
                <a:solidFill>
                  <a:srgbClr val="C00000"/>
                </a:solidFill>
              </a:rPr>
              <a:t>franceAlt</a:t>
            </a:r>
            <a:r>
              <a:rPr lang="fr-FR" sz="1600" b="1" dirty="0">
                <a:solidFill>
                  <a:srgbClr val="C00000"/>
                </a:solidFill>
              </a:rPr>
              <a:t>)</a:t>
            </a:r>
          </a:p>
          <a:p>
            <a:endParaRPr lang="fr-FR" dirty="0"/>
          </a:p>
          <a:p>
            <a:r>
              <a:rPr lang="fr-FR" sz="1200" dirty="0" err="1"/>
              <a:t>imageAlt</a:t>
            </a:r>
            <a:r>
              <a:rPr lang="fr-FR" sz="1200" dirty="0"/>
              <a:t>&lt;-</a:t>
            </a:r>
            <a:r>
              <a:rPr lang="fr-FR" sz="1200" dirty="0" err="1"/>
              <a:t>franceAlt</a:t>
            </a:r>
            <a:endParaRPr lang="fr-FR" sz="1200" dirty="0"/>
          </a:p>
          <a:p>
            <a:endParaRPr lang="fr-FR" dirty="0"/>
          </a:p>
          <a:p>
            <a:r>
              <a:rPr lang="fr-FR" sz="1400" b="1" dirty="0">
                <a:solidFill>
                  <a:srgbClr val="C00000"/>
                </a:solidFill>
              </a:rPr>
              <a:t>h&lt;- </a:t>
            </a:r>
            <a:r>
              <a:rPr lang="fr-FR" sz="1400" b="1" dirty="0" smtClean="0">
                <a:solidFill>
                  <a:srgbClr val="C00000"/>
                </a:solidFill>
              </a:rPr>
              <a:t>values(</a:t>
            </a:r>
            <a:r>
              <a:rPr lang="fr-FR" sz="1400" b="1" dirty="0" err="1" smtClean="0">
                <a:solidFill>
                  <a:srgbClr val="C00000"/>
                </a:solidFill>
              </a:rPr>
              <a:t>imageAlt</a:t>
            </a:r>
            <a:r>
              <a:rPr lang="fr-FR" sz="1400" b="1" dirty="0" smtClean="0">
                <a:solidFill>
                  <a:srgbClr val="C00000"/>
                </a:solidFill>
              </a:rPr>
              <a:t>)</a:t>
            </a:r>
            <a:endParaRPr lang="fr-FR" sz="1400" b="1" dirty="0">
              <a:solidFill>
                <a:srgbClr val="C00000"/>
              </a:solidFill>
            </a:endParaRPr>
          </a:p>
          <a:p>
            <a:r>
              <a:rPr lang="fr-FR" sz="1400" b="1" dirty="0">
                <a:solidFill>
                  <a:srgbClr val="C00000"/>
                </a:solidFill>
              </a:rPr>
              <a:t>h[!is.na(h)] &lt;- (h[!is.na(h)])/75+40</a:t>
            </a:r>
          </a:p>
          <a:p>
            <a:r>
              <a:rPr lang="fr-FR" sz="1400" b="1" dirty="0">
                <a:solidFill>
                  <a:srgbClr val="C00000"/>
                </a:solidFill>
              </a:rPr>
              <a:t>h[is.na(h)] &lt;- 20</a:t>
            </a:r>
          </a:p>
          <a:p>
            <a:endParaRPr lang="fr-FR" dirty="0"/>
          </a:p>
          <a:p>
            <a:r>
              <a:rPr lang="fr-FR" dirty="0" err="1"/>
              <a:t>ncols</a:t>
            </a:r>
            <a:r>
              <a:rPr lang="fr-FR" dirty="0"/>
              <a:t>&lt;-</a:t>
            </a:r>
            <a:r>
              <a:rPr lang="fr-FR" dirty="0" err="1"/>
              <a:t>imageAlt@ncols</a:t>
            </a:r>
            <a:endParaRPr lang="fr-FR" dirty="0"/>
          </a:p>
          <a:p>
            <a:r>
              <a:rPr lang="fr-FR" dirty="0" err="1"/>
              <a:t>nrows</a:t>
            </a:r>
            <a:r>
              <a:rPr lang="fr-FR" dirty="0"/>
              <a:t>&lt;-</a:t>
            </a:r>
            <a:r>
              <a:rPr lang="fr-FR" dirty="0" err="1" smtClean="0"/>
              <a:t>imageAlt@nrows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4788024" y="1124744"/>
            <a:ext cx="4608512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  <a:p>
            <a:r>
              <a:rPr lang="fr-FR" dirty="0" err="1" smtClean="0"/>
              <a:t>AFMImage</a:t>
            </a:r>
            <a:r>
              <a:rPr lang="fr-FR" dirty="0" smtClean="0"/>
              <a:t> &lt;- </a:t>
            </a:r>
            <a:r>
              <a:rPr lang="fr-FR" dirty="0" err="1" smtClean="0"/>
              <a:t>AFMImage</a:t>
            </a:r>
            <a:r>
              <a:rPr lang="fr-FR" dirty="0" smtClean="0"/>
              <a:t>(</a:t>
            </a:r>
          </a:p>
          <a:p>
            <a:endParaRPr lang="fr-FR" dirty="0"/>
          </a:p>
          <a:p>
            <a:r>
              <a:rPr lang="fr-FR" dirty="0"/>
              <a:t>  </a:t>
            </a:r>
            <a:r>
              <a:rPr lang="fr-FR" dirty="0">
                <a:solidFill>
                  <a:srgbClr val="C00000"/>
                </a:solidFill>
              </a:rPr>
              <a:t>data = </a:t>
            </a:r>
            <a:r>
              <a:rPr lang="fr-FR" dirty="0" err="1">
                <a:solidFill>
                  <a:srgbClr val="C00000"/>
                </a:solidFill>
              </a:rPr>
              <a:t>data.table</a:t>
            </a:r>
            <a:r>
              <a:rPr lang="fr-FR" dirty="0" smtClean="0">
                <a:solidFill>
                  <a:srgbClr val="C00000"/>
                </a:solidFill>
              </a:rPr>
              <a:t>(</a:t>
            </a:r>
          </a:p>
          <a:p>
            <a:r>
              <a:rPr lang="fr-FR" dirty="0" smtClean="0">
                <a:solidFill>
                  <a:srgbClr val="C00000"/>
                </a:solidFill>
              </a:rPr>
              <a:t>x </a:t>
            </a:r>
            <a:r>
              <a:rPr lang="fr-FR" dirty="0">
                <a:solidFill>
                  <a:srgbClr val="C00000"/>
                </a:solidFill>
              </a:rPr>
              <a:t>= </a:t>
            </a:r>
            <a:r>
              <a:rPr lang="fr-FR" dirty="0" err="1">
                <a:solidFill>
                  <a:srgbClr val="C00000"/>
                </a:solidFill>
              </a:rPr>
              <a:t>rep</a:t>
            </a:r>
            <a:r>
              <a:rPr lang="fr-FR" dirty="0">
                <a:solidFill>
                  <a:srgbClr val="C00000"/>
                </a:solidFill>
              </a:rPr>
              <a:t>(</a:t>
            </a:r>
            <a:r>
              <a:rPr lang="fr-FR" dirty="0" err="1">
                <a:solidFill>
                  <a:srgbClr val="C00000"/>
                </a:solidFill>
              </a:rPr>
              <a:t>seq</a:t>
            </a:r>
            <a:r>
              <a:rPr lang="fr-FR" dirty="0">
                <a:solidFill>
                  <a:srgbClr val="C00000"/>
                </a:solidFill>
              </a:rPr>
              <a:t>(0,nrows-1, by= 1), </a:t>
            </a:r>
            <a:r>
              <a:rPr lang="fr-FR" dirty="0" err="1">
                <a:solidFill>
                  <a:srgbClr val="C00000"/>
                </a:solidFill>
              </a:rPr>
              <a:t>each</a:t>
            </a:r>
            <a:r>
              <a:rPr lang="fr-FR" dirty="0">
                <a:solidFill>
                  <a:srgbClr val="C00000"/>
                </a:solidFill>
              </a:rPr>
              <a:t> = </a:t>
            </a:r>
            <a:r>
              <a:rPr lang="fr-FR" dirty="0" err="1">
                <a:solidFill>
                  <a:srgbClr val="C00000"/>
                </a:solidFill>
              </a:rPr>
              <a:t>ncols</a:t>
            </a:r>
            <a:r>
              <a:rPr lang="fr-FR" dirty="0">
                <a:solidFill>
                  <a:srgbClr val="C00000"/>
                </a:solidFill>
              </a:rPr>
              <a:t>),</a:t>
            </a:r>
          </a:p>
          <a:p>
            <a:r>
              <a:rPr lang="fr-FR" dirty="0" smtClean="0">
                <a:solidFill>
                  <a:srgbClr val="C00000"/>
                </a:solidFill>
              </a:rPr>
              <a:t>y </a:t>
            </a:r>
            <a:r>
              <a:rPr lang="fr-FR" dirty="0">
                <a:solidFill>
                  <a:srgbClr val="C00000"/>
                </a:solidFill>
              </a:rPr>
              <a:t>= </a:t>
            </a:r>
            <a:r>
              <a:rPr lang="fr-FR" dirty="0" err="1">
                <a:solidFill>
                  <a:srgbClr val="C00000"/>
                </a:solidFill>
              </a:rPr>
              <a:t>rep</a:t>
            </a:r>
            <a:r>
              <a:rPr lang="fr-FR" dirty="0">
                <a:solidFill>
                  <a:srgbClr val="C00000"/>
                </a:solidFill>
              </a:rPr>
              <a:t>(</a:t>
            </a:r>
            <a:r>
              <a:rPr lang="fr-FR" dirty="0" err="1">
                <a:solidFill>
                  <a:srgbClr val="C00000"/>
                </a:solidFill>
              </a:rPr>
              <a:t>seq</a:t>
            </a:r>
            <a:r>
              <a:rPr lang="fr-FR" dirty="0">
                <a:solidFill>
                  <a:srgbClr val="C00000"/>
                </a:solidFill>
              </a:rPr>
              <a:t>(0,ncols-1, by= 1), times = </a:t>
            </a:r>
            <a:r>
              <a:rPr lang="fr-FR" dirty="0" err="1">
                <a:solidFill>
                  <a:srgbClr val="C00000"/>
                </a:solidFill>
              </a:rPr>
              <a:t>nrows</a:t>
            </a:r>
            <a:r>
              <a:rPr lang="fr-FR" dirty="0">
                <a:solidFill>
                  <a:srgbClr val="C00000"/>
                </a:solidFill>
              </a:rPr>
              <a:t>), </a:t>
            </a:r>
          </a:p>
          <a:p>
            <a:r>
              <a:rPr lang="fr-FR" dirty="0" smtClean="0">
                <a:solidFill>
                  <a:srgbClr val="C00000"/>
                </a:solidFill>
              </a:rPr>
              <a:t>h </a:t>
            </a:r>
            <a:r>
              <a:rPr lang="fr-FR" dirty="0">
                <a:solidFill>
                  <a:srgbClr val="C00000"/>
                </a:solidFill>
              </a:rPr>
              <a:t>= h</a:t>
            </a:r>
            <a:r>
              <a:rPr lang="fr-FR" dirty="0" smtClean="0">
                <a:solidFill>
                  <a:srgbClr val="C00000"/>
                </a:solidFill>
              </a:rPr>
              <a:t>)</a:t>
            </a:r>
            <a:r>
              <a:rPr lang="fr-FR" dirty="0" smtClean="0"/>
              <a:t>,</a:t>
            </a:r>
          </a:p>
          <a:p>
            <a:endParaRPr lang="fr-FR" dirty="0" smtClean="0"/>
          </a:p>
          <a:p>
            <a:r>
              <a:rPr lang="fr-FR" dirty="0" err="1" smtClean="0"/>
              <a:t>samplesperline</a:t>
            </a:r>
            <a:r>
              <a:rPr lang="fr-FR" dirty="0" smtClean="0"/>
              <a:t> </a:t>
            </a:r>
            <a:r>
              <a:rPr lang="fr-FR" dirty="0"/>
              <a:t>= </a:t>
            </a:r>
            <a:r>
              <a:rPr lang="fr-FR" dirty="0" err="1"/>
              <a:t>imageAlt@nrows</a:t>
            </a:r>
            <a:r>
              <a:rPr lang="fr-FR" dirty="0"/>
              <a:t>, </a:t>
            </a:r>
            <a:endParaRPr lang="fr-FR" dirty="0" smtClean="0"/>
          </a:p>
          <a:p>
            <a:r>
              <a:rPr lang="fr-FR" dirty="0" err="1" smtClean="0"/>
              <a:t>lines</a:t>
            </a:r>
            <a:r>
              <a:rPr lang="fr-FR" dirty="0" smtClean="0"/>
              <a:t> </a:t>
            </a:r>
            <a:r>
              <a:rPr lang="fr-FR" dirty="0"/>
              <a:t>= </a:t>
            </a:r>
            <a:r>
              <a:rPr lang="fr-FR" dirty="0" err="1"/>
              <a:t>imageAlt@ncols</a:t>
            </a:r>
            <a:r>
              <a:rPr lang="fr-FR" dirty="0"/>
              <a:t>, </a:t>
            </a:r>
          </a:p>
          <a:p>
            <a:r>
              <a:rPr lang="fr-FR" dirty="0" err="1" smtClean="0"/>
              <a:t>vscansize</a:t>
            </a:r>
            <a:r>
              <a:rPr lang="fr-FR" dirty="0" smtClean="0"/>
              <a:t> </a:t>
            </a:r>
            <a:r>
              <a:rPr lang="fr-FR" dirty="0"/>
              <a:t>= </a:t>
            </a:r>
            <a:r>
              <a:rPr lang="fr-FR" dirty="0" err="1"/>
              <a:t>imageAlt@ncols</a:t>
            </a:r>
            <a:r>
              <a:rPr lang="fr-FR" dirty="0"/>
              <a:t>, </a:t>
            </a:r>
            <a:endParaRPr lang="fr-FR" dirty="0" smtClean="0"/>
          </a:p>
          <a:p>
            <a:r>
              <a:rPr lang="fr-FR" dirty="0" err="1" smtClean="0"/>
              <a:t>hscansize</a:t>
            </a:r>
            <a:r>
              <a:rPr lang="fr-FR" dirty="0" smtClean="0"/>
              <a:t> </a:t>
            </a:r>
            <a:r>
              <a:rPr lang="fr-FR" dirty="0"/>
              <a:t>= </a:t>
            </a:r>
            <a:r>
              <a:rPr lang="fr-FR" dirty="0" err="1"/>
              <a:t>imageAlt@nrows</a:t>
            </a:r>
            <a:r>
              <a:rPr lang="fr-FR" dirty="0"/>
              <a:t>, </a:t>
            </a:r>
            <a:endParaRPr lang="fr-FR" dirty="0" smtClean="0"/>
          </a:p>
          <a:p>
            <a:r>
              <a:rPr lang="fr-FR" dirty="0" err="1" smtClean="0"/>
              <a:t>scansize</a:t>
            </a:r>
            <a:r>
              <a:rPr lang="fr-FR" dirty="0" smtClean="0"/>
              <a:t> </a:t>
            </a:r>
            <a:r>
              <a:rPr lang="fr-FR" dirty="0"/>
              <a:t>= </a:t>
            </a:r>
            <a:r>
              <a:rPr lang="fr-FR" dirty="0" err="1"/>
              <a:t>imageAlt@nrows</a:t>
            </a:r>
            <a:r>
              <a:rPr lang="fr-FR" dirty="0"/>
              <a:t>, </a:t>
            </a:r>
          </a:p>
          <a:p>
            <a:r>
              <a:rPr lang="fr-FR" dirty="0" err="1" smtClean="0"/>
              <a:t>fullfilename</a:t>
            </a:r>
            <a:r>
              <a:rPr lang="fr-FR" dirty="0" smtClean="0"/>
              <a:t> </a:t>
            </a:r>
            <a:r>
              <a:rPr lang="fr-FR" dirty="0"/>
              <a:t>= "France.txt" </a:t>
            </a:r>
            <a:endParaRPr lang="fr-FR" dirty="0" smtClean="0"/>
          </a:p>
          <a:p>
            <a:r>
              <a:rPr lang="fr-FR" dirty="0" smtClean="0"/>
              <a:t>)</a:t>
            </a:r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r>
              <a:rPr lang="fr-FR" sz="1600" b="1" dirty="0">
                <a:solidFill>
                  <a:srgbClr val="C00000"/>
                </a:solidFill>
              </a:rPr>
              <a:t>displayIn3D(</a:t>
            </a:r>
            <a:r>
              <a:rPr lang="fr-FR" sz="1600" b="1" dirty="0" err="1">
                <a:solidFill>
                  <a:srgbClr val="C00000"/>
                </a:solidFill>
              </a:rPr>
              <a:t>AFMImage</a:t>
            </a:r>
            <a:r>
              <a:rPr lang="fr-FR" sz="1600" b="1" dirty="0">
                <a:solidFill>
                  <a:srgbClr val="C00000"/>
                </a:solidFill>
              </a:rPr>
              <a:t>)</a:t>
            </a:r>
            <a:endParaRPr lang="en-US" sz="1600" b="1" dirty="0">
              <a:solidFill>
                <a:srgbClr val="C0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404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217443"/>
          </a:xfrm>
        </p:spPr>
        <p:txBody>
          <a:bodyPr>
            <a:normAutofit fontScale="77500" lnSpcReduction="20000"/>
          </a:bodyPr>
          <a:lstStyle/>
          <a:p>
            <a:pPr marL="0" indent="0" algn="ctr">
              <a:buNone/>
            </a:pPr>
            <a:r>
              <a:rPr lang="fr-FR" sz="8000" dirty="0" smtClean="0"/>
              <a:t>Participez ! </a:t>
            </a:r>
          </a:p>
          <a:p>
            <a:pPr marL="0" indent="0" algn="ctr">
              <a:buNone/>
            </a:pPr>
            <a:r>
              <a:rPr lang="fr-FR" dirty="0"/>
              <a:t>AGPL v3 : </a:t>
            </a:r>
            <a:r>
              <a:rPr lang="fr-FR" dirty="0" smtClean="0">
                <a:hlinkClick r:id="rId2"/>
              </a:rPr>
              <a:t>https://github.com/mbeauvai/AFM</a:t>
            </a:r>
            <a:endParaRPr lang="fr-FR" dirty="0" smtClean="0"/>
          </a:p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fr-FR" sz="8000" dirty="0" smtClean="0"/>
              <a:t>Merci !</a:t>
            </a:r>
          </a:p>
          <a:p>
            <a:pPr marL="0" indent="0" algn="ctr">
              <a:buNone/>
            </a:pPr>
            <a:r>
              <a:rPr lang="fr-FR" sz="8000" dirty="0" smtClean="0"/>
              <a:t>Questions ?</a:t>
            </a:r>
          </a:p>
          <a:p>
            <a:pPr marL="0" indent="0" algn="ctr">
              <a:buNone/>
            </a:pPr>
            <a:endParaRPr lang="fr-FR" sz="8000" dirty="0" smtClean="0"/>
          </a:p>
          <a:p>
            <a:pPr marL="0" indent="0" algn="ctr">
              <a:buNone/>
            </a:pPr>
            <a:r>
              <a:rPr lang="fr-FR" sz="2800" dirty="0" smtClean="0"/>
              <a:t>Contact: </a:t>
            </a:r>
            <a:r>
              <a:rPr lang="fr-FR" sz="2800" dirty="0" err="1" smtClean="0"/>
              <a:t>beauvais.escp</a:t>
            </a:r>
            <a:r>
              <a:rPr lang="fr-FR" sz="2800" dirty="0" smtClean="0"/>
              <a:t> (at) </a:t>
            </a:r>
            <a:r>
              <a:rPr lang="fr-FR" sz="2800" dirty="0" smtClean="0"/>
              <a:t>gmail.com</a:t>
            </a:r>
            <a:endParaRPr lang="fr-FR" sz="2800" dirty="0" smtClean="0"/>
          </a:p>
        </p:txBody>
      </p:sp>
    </p:spTree>
    <p:extLst>
      <p:ext uri="{BB962C8B-B14F-4D97-AF65-F5344CB8AC3E}">
        <p14:creationId xmlns:p14="http://schemas.microsoft.com/office/powerpoint/2010/main" val="3621579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Agenda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La Microscopie à Force Atomique (AFM</a:t>
            </a:r>
            <a:r>
              <a:rPr lang="fr-FR" dirty="0" smtClean="0"/>
              <a:t>)</a:t>
            </a:r>
          </a:p>
          <a:p>
            <a:r>
              <a:rPr lang="fr-FR" dirty="0" smtClean="0"/>
              <a:t>Les </a:t>
            </a:r>
            <a:r>
              <a:rPr lang="fr-FR" dirty="0"/>
              <a:t>ordres de </a:t>
            </a:r>
            <a:r>
              <a:rPr lang="fr-FR" dirty="0" smtClean="0"/>
              <a:t>grandeurs</a:t>
            </a:r>
          </a:p>
          <a:p>
            <a:r>
              <a:rPr lang="fr-FR" dirty="0" smtClean="0"/>
              <a:t>La librairie AFM</a:t>
            </a:r>
          </a:p>
          <a:p>
            <a:r>
              <a:rPr lang="fr-FR" dirty="0" smtClean="0"/>
              <a:t>Les nouveautés pour la chimie des surfaces</a:t>
            </a:r>
          </a:p>
          <a:p>
            <a:r>
              <a:rPr lang="fr-FR" dirty="0" smtClean="0"/>
              <a:t>Démonstration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09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Microscopie à Force Atomique (AFM)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28620" y="5013176"/>
            <a:ext cx="6571772" cy="194421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dirty="0" smtClean="0"/>
              <a:t>Mesure les hauteurs d’une surface à l’échelle nanométrique</a:t>
            </a:r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6114597" y="6111717"/>
            <a:ext cx="27238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fr-FR" sz="1100" dirty="0" smtClean="0"/>
              <a:t>Laboratoire de Réactivité de Surface - UPMC</a:t>
            </a:r>
            <a:endParaRPr lang="en-US" sz="1100" dirty="0" smtClean="0"/>
          </a:p>
        </p:txBody>
      </p:sp>
      <p:grpSp>
        <p:nvGrpSpPr>
          <p:cNvPr id="7" name="Group 8"/>
          <p:cNvGrpSpPr/>
          <p:nvPr/>
        </p:nvGrpSpPr>
        <p:grpSpPr>
          <a:xfrm>
            <a:off x="4313916" y="1462324"/>
            <a:ext cx="4111428" cy="3622860"/>
            <a:chOff x="1811632" y="1772816"/>
            <a:chExt cx="4111428" cy="3622860"/>
          </a:xfrm>
        </p:grpSpPr>
        <p:pic>
          <p:nvPicPr>
            <p:cNvPr id="9" name="Picture 39" descr="photodiode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42577" y="3336384"/>
              <a:ext cx="483429" cy="7059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AutoShape 3"/>
            <p:cNvSpPr>
              <a:spLocks noChangeArrowheads="1"/>
            </p:cNvSpPr>
            <p:nvPr/>
          </p:nvSpPr>
          <p:spPr bwMode="auto">
            <a:xfrm>
              <a:off x="3853005" y="4046162"/>
              <a:ext cx="802286" cy="1049236"/>
            </a:xfrm>
            <a:prstGeom prst="can">
              <a:avLst>
                <a:gd name="adj" fmla="val 32692"/>
              </a:avLst>
            </a:prstGeom>
            <a:gradFill flip="none" rotWithShape="1">
              <a:gsLst>
                <a:gs pos="0">
                  <a:schemeClr val="accent1">
                    <a:lumMod val="89000"/>
                  </a:schemeClr>
                </a:gs>
                <a:gs pos="23000">
                  <a:schemeClr val="accent1">
                    <a:lumMod val="89000"/>
                  </a:schemeClr>
                </a:gs>
                <a:gs pos="69000">
                  <a:schemeClr val="accent1">
                    <a:lumMod val="75000"/>
                  </a:schemeClr>
                </a:gs>
                <a:gs pos="97000">
                  <a:schemeClr val="accent1">
                    <a:lumMod val="7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 w="9525">
              <a:solidFill>
                <a:schemeClr val="bg2"/>
              </a:solidFill>
              <a:round/>
              <a:headEnd/>
              <a:tailEnd/>
            </a:ln>
          </p:spPr>
          <p:txBody>
            <a:bodyPr wrap="none" anchor="ctr"/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/>
              <a:endParaRPr lang="fr-FR" altLang="fr-FR" sz="2400">
                <a:solidFill>
                  <a:schemeClr val="hlink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1" name="AutoShape 7"/>
            <p:cNvSpPr>
              <a:spLocks noChangeArrowheads="1"/>
            </p:cNvSpPr>
            <p:nvPr/>
          </p:nvSpPr>
          <p:spPr bwMode="auto">
            <a:xfrm rot="3296499" flipH="1" flipV="1">
              <a:off x="3115642" y="2719884"/>
              <a:ext cx="150442" cy="1229143"/>
            </a:xfrm>
            <a:prstGeom prst="triangle">
              <a:avLst>
                <a:gd name="adj" fmla="val 50000"/>
              </a:avLst>
            </a:prstGeom>
            <a:solidFill>
              <a:srgbClr val="FF0000">
                <a:alpha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sp>
          <p:nvSpPr>
            <p:cNvPr id="12" name="AutoShape 8"/>
            <p:cNvSpPr>
              <a:spLocks noChangeArrowheads="1"/>
            </p:cNvSpPr>
            <p:nvPr/>
          </p:nvSpPr>
          <p:spPr bwMode="auto">
            <a:xfrm rot="9469" flipV="1">
              <a:off x="4222002" y="3926639"/>
              <a:ext cx="90000" cy="90000"/>
            </a:xfrm>
            <a:prstGeom prst="triangle">
              <a:avLst>
                <a:gd name="adj" fmla="val 50000"/>
              </a:avLst>
            </a:prstGeom>
            <a:solidFill>
              <a:schemeClr val="accent5">
                <a:lumMod val="75000"/>
              </a:schemeClr>
            </a:solidFill>
            <a:ln w="9525">
              <a:miter lim="800000"/>
              <a:headEnd/>
              <a:tailEnd/>
            </a:ln>
            <a:scene3d>
              <a:camera prst="legacyObliqueTopRight"/>
              <a:lightRig rig="legacyFlat3" dir="b"/>
            </a:scene3d>
            <a:sp3d prstMaterial="legacyMatte">
              <a:bevelT w="12700" h="13500" prst="angle"/>
              <a:bevelB w="13500" h="13500" prst="angle"/>
              <a:extrusionClr>
                <a:srgbClr val="FFFF00"/>
              </a:extrusionClr>
              <a:contourClr>
                <a:srgbClr val="FFFF00"/>
              </a:contourClr>
            </a:sp3d>
          </p:spPr>
          <p:txBody>
            <a:bodyPr wrap="none" anchor="ctr">
              <a:flatTx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sp>
          <p:nvSpPr>
            <p:cNvPr id="13" name="AutoShape 9"/>
            <p:cNvSpPr>
              <a:spLocks noChangeArrowheads="1"/>
            </p:cNvSpPr>
            <p:nvPr/>
          </p:nvSpPr>
          <p:spPr bwMode="auto">
            <a:xfrm rot="1803574" flipV="1">
              <a:off x="4259291" y="3457252"/>
              <a:ext cx="425572" cy="612055"/>
            </a:xfrm>
            <a:prstGeom prst="triangle">
              <a:avLst>
                <a:gd name="adj" fmla="val 50000"/>
              </a:avLst>
            </a:prstGeom>
            <a:solidFill>
              <a:schemeClr val="accent5">
                <a:lumMod val="50000"/>
              </a:schemeClr>
            </a:solidFill>
            <a:ln w="9525">
              <a:miter lim="800000"/>
              <a:headEnd/>
              <a:tailEnd/>
            </a:ln>
            <a:scene3d>
              <a:camera prst="legacyObliqueTopRight">
                <a:rot lat="17099992" lon="0" rev="0"/>
              </a:camera>
              <a:lightRig rig="legacyFlat3" dir="b"/>
            </a:scene3d>
            <a:sp3d extrusionH="23800" contourW="12700" prstMaterial="legacyMatte">
              <a:bevelT w="13500" h="13500" prst="angle"/>
              <a:bevelB w="13500" h="13500" prst="angle"/>
              <a:extrusionClr>
                <a:schemeClr val="accent5">
                  <a:lumMod val="75000"/>
                </a:schemeClr>
              </a:extrusionClr>
              <a:contourClr>
                <a:schemeClr val="accent5">
                  <a:lumMod val="75000"/>
                </a:schemeClr>
              </a:contourClr>
            </a:sp3d>
          </p:spPr>
          <p:txBody>
            <a:bodyPr wrap="none" anchor="ctr">
              <a:flatTx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sp>
          <p:nvSpPr>
            <p:cNvPr id="14" name="AutoShape 10"/>
            <p:cNvSpPr>
              <a:spLocks noChangeArrowheads="1"/>
            </p:cNvSpPr>
            <p:nvPr/>
          </p:nvSpPr>
          <p:spPr bwMode="auto">
            <a:xfrm rot="3275923" flipV="1">
              <a:off x="4525426" y="3391699"/>
              <a:ext cx="176158" cy="554143"/>
            </a:xfrm>
            <a:prstGeom prst="triangle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sp>
          <p:nvSpPr>
            <p:cNvPr id="15" name="AutoShape 11"/>
            <p:cNvSpPr>
              <a:spLocks noChangeArrowheads="1"/>
            </p:cNvSpPr>
            <p:nvPr/>
          </p:nvSpPr>
          <p:spPr bwMode="auto">
            <a:xfrm>
              <a:off x="4359577" y="3463681"/>
              <a:ext cx="708429" cy="174873"/>
            </a:xfrm>
            <a:prstGeom prst="flowChartProcess">
              <a:avLst/>
            </a:prstGeom>
            <a:solidFill>
              <a:schemeClr val="accent5">
                <a:lumMod val="50000"/>
              </a:schemeClr>
            </a:solidFill>
            <a:ln w="9525">
              <a:miter lim="800000"/>
              <a:headEnd/>
              <a:tailEnd/>
            </a:ln>
            <a:scene3d>
              <a:camera prst="legacyObliqueTopRight">
                <a:rot lat="0" lon="2399995" rev="0"/>
              </a:camera>
              <a:lightRig rig="legacyFlat3" dir="b"/>
            </a:scene3d>
            <a:sp3d extrusionH="354000" prstMaterial="legacyMatte">
              <a:bevelT w="13500" h="13500" prst="angle"/>
              <a:bevelB w="13500" h="13500" prst="angle"/>
              <a:extrusionClr>
                <a:schemeClr val="accent5">
                  <a:lumMod val="75000"/>
                </a:schemeClr>
              </a:extrusionClr>
              <a:contourClr>
                <a:schemeClr val="accent5">
                  <a:lumMod val="50000"/>
                </a:schemeClr>
              </a:contourClr>
            </a:sp3d>
          </p:spPr>
          <p:txBody>
            <a:bodyPr wrap="none" anchor="ctr">
              <a:flatTx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sp>
          <p:nvSpPr>
            <p:cNvPr id="16" name="AutoShape 12"/>
            <p:cNvSpPr>
              <a:spLocks noChangeArrowheads="1"/>
            </p:cNvSpPr>
            <p:nvPr/>
          </p:nvSpPr>
          <p:spPr bwMode="auto">
            <a:xfrm rot="19457457" flipV="1">
              <a:off x="3853005" y="2894059"/>
              <a:ext cx="162000" cy="1109670"/>
            </a:xfrm>
            <a:prstGeom prst="triangle">
              <a:avLst>
                <a:gd name="adj" fmla="val 50000"/>
              </a:avLst>
            </a:prstGeom>
            <a:solidFill>
              <a:srgbClr val="FF0000">
                <a:alpha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sp>
          <p:nvSpPr>
            <p:cNvPr id="17" name="AutoShape 13"/>
            <p:cNvSpPr>
              <a:spLocks noChangeArrowheads="1"/>
            </p:cNvSpPr>
            <p:nvPr/>
          </p:nvSpPr>
          <p:spPr bwMode="auto">
            <a:xfrm flipV="1">
              <a:off x="4093434" y="2237000"/>
              <a:ext cx="330428" cy="1653576"/>
            </a:xfrm>
            <a:prstGeom prst="triangle">
              <a:avLst>
                <a:gd name="adj" fmla="val 50000"/>
              </a:avLst>
            </a:prstGeom>
            <a:solidFill>
              <a:srgbClr val="FF0000">
                <a:alpha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rot="10800000" wrap="none" anchor="ctr"/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sp>
          <p:nvSpPr>
            <p:cNvPr id="18" name="AutoShape 14"/>
            <p:cNvSpPr>
              <a:spLocks noChangeArrowheads="1"/>
            </p:cNvSpPr>
            <p:nvPr/>
          </p:nvSpPr>
          <p:spPr bwMode="auto">
            <a:xfrm rot="1367500">
              <a:off x="3190863" y="2778334"/>
              <a:ext cx="756000" cy="524618"/>
            </a:xfrm>
            <a:prstGeom prst="parallelogram">
              <a:avLst>
                <a:gd name="adj" fmla="val 36029"/>
              </a:avLst>
            </a:prstGeom>
            <a:gradFill rotWithShape="0"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path path="rect">
                <a:fillToRect r="100000" b="100000"/>
              </a:path>
            </a:gradFill>
            <a:ln w="9525">
              <a:miter lim="800000"/>
              <a:headEnd/>
              <a:tailEnd/>
            </a:ln>
            <a:scene3d>
              <a:camera prst="legacyObliqueTopRight">
                <a:rot lat="16499979" lon="21299970" rev="0"/>
              </a:camera>
              <a:lightRig rig="legacyFlat3" dir="b"/>
            </a:scene3d>
            <a:sp3d prstMaterial="legacyMatte">
              <a:bevelT w="13500" h="13500" prst="angle"/>
              <a:bevelB w="13500" h="13500" prst="angle"/>
              <a:extrusionClr>
                <a:schemeClr val="accent2"/>
              </a:extrusionClr>
              <a:contourClr>
                <a:schemeClr val="folHlink"/>
              </a:contourClr>
            </a:sp3d>
          </p:spPr>
          <p:txBody>
            <a:bodyPr wrap="none" anchor="ctr">
              <a:flatTx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sp>
          <p:nvSpPr>
            <p:cNvPr id="19" name="AutoShape 15"/>
            <p:cNvSpPr>
              <a:spLocks noChangeArrowheads="1"/>
            </p:cNvSpPr>
            <p:nvPr/>
          </p:nvSpPr>
          <p:spPr bwMode="auto">
            <a:xfrm>
              <a:off x="4093434" y="1772816"/>
              <a:ext cx="330428" cy="524618"/>
            </a:xfrm>
            <a:prstGeom prst="can">
              <a:avLst>
                <a:gd name="adj" fmla="val 39689"/>
              </a:avLst>
            </a:pr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grpSp>
          <p:nvGrpSpPr>
            <p:cNvPr id="20" name="Group 16"/>
            <p:cNvGrpSpPr>
              <a:grpSpLocks/>
            </p:cNvGrpSpPr>
            <p:nvPr/>
          </p:nvGrpSpPr>
          <p:grpSpPr bwMode="auto">
            <a:xfrm>
              <a:off x="3033638" y="4268407"/>
              <a:ext cx="567000" cy="658333"/>
              <a:chOff x="3868" y="2069"/>
              <a:chExt cx="577" cy="723"/>
            </a:xfrm>
          </p:grpSpPr>
          <p:sp>
            <p:nvSpPr>
              <p:cNvPr id="31" name="Line 17"/>
              <p:cNvSpPr>
                <a:spLocks noChangeShapeType="1"/>
              </p:cNvSpPr>
              <p:nvPr/>
            </p:nvSpPr>
            <p:spPr bwMode="auto">
              <a:xfrm flipV="1">
                <a:off x="3984" y="2304"/>
                <a:ext cx="0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32" name="Line 18"/>
              <p:cNvSpPr>
                <a:spLocks noChangeShapeType="1"/>
              </p:cNvSpPr>
              <p:nvPr/>
            </p:nvSpPr>
            <p:spPr bwMode="auto">
              <a:xfrm flipV="1">
                <a:off x="3984" y="2496"/>
                <a:ext cx="240" cy="96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33" name="Line 19"/>
              <p:cNvSpPr>
                <a:spLocks noChangeShapeType="1"/>
              </p:cNvSpPr>
              <p:nvPr/>
            </p:nvSpPr>
            <p:spPr bwMode="auto">
              <a:xfrm rot="5400000" flipV="1">
                <a:off x="4128" y="2448"/>
                <a:ext cx="0" cy="288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34" name="Text Box 20"/>
              <p:cNvSpPr txBox="1">
                <a:spLocks noChangeArrowheads="1"/>
              </p:cNvSpPr>
              <p:nvPr/>
            </p:nvSpPr>
            <p:spPr bwMode="auto">
              <a:xfrm>
                <a:off x="4204" y="2488"/>
                <a:ext cx="241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fr-FR" altLang="fr-FR" sz="1200" b="1"/>
                  <a:t>x</a:t>
                </a:r>
              </a:p>
            </p:txBody>
          </p:sp>
          <p:sp>
            <p:nvSpPr>
              <p:cNvPr id="35" name="Text Box 21"/>
              <p:cNvSpPr txBox="1">
                <a:spLocks noChangeArrowheads="1"/>
              </p:cNvSpPr>
              <p:nvPr/>
            </p:nvSpPr>
            <p:spPr bwMode="auto">
              <a:xfrm>
                <a:off x="3868" y="2069"/>
                <a:ext cx="241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fr-FR" altLang="fr-FR" sz="1200" b="1"/>
                  <a:t>z</a:t>
                </a:r>
              </a:p>
            </p:txBody>
          </p:sp>
          <p:sp>
            <p:nvSpPr>
              <p:cNvPr id="36" name="Text Box 22"/>
              <p:cNvSpPr txBox="1">
                <a:spLocks noChangeArrowheads="1"/>
              </p:cNvSpPr>
              <p:nvPr/>
            </p:nvSpPr>
            <p:spPr bwMode="auto">
              <a:xfrm>
                <a:off x="4152" y="2269"/>
                <a:ext cx="241" cy="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912813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912813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fr-FR" altLang="fr-FR" sz="1200" b="1"/>
                  <a:t>y</a:t>
                </a:r>
              </a:p>
            </p:txBody>
          </p:sp>
        </p:grpSp>
        <p:sp>
          <p:nvSpPr>
            <p:cNvPr id="21" name="Text Box 23"/>
            <p:cNvSpPr txBox="1">
              <a:spLocks noChangeArrowheads="1"/>
            </p:cNvSpPr>
            <p:nvPr/>
          </p:nvSpPr>
          <p:spPr bwMode="auto">
            <a:xfrm>
              <a:off x="4048584" y="2420709"/>
              <a:ext cx="1319144" cy="261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fr-FR" altLang="fr-FR" sz="1100" b="1" dirty="0"/>
                <a:t>Laser</a:t>
              </a:r>
            </a:p>
          </p:txBody>
        </p:sp>
        <p:sp>
          <p:nvSpPr>
            <p:cNvPr id="22" name="Text Box 24"/>
            <p:cNvSpPr txBox="1">
              <a:spLocks noChangeArrowheads="1"/>
            </p:cNvSpPr>
            <p:nvPr/>
          </p:nvSpPr>
          <p:spPr bwMode="auto">
            <a:xfrm>
              <a:off x="1811632" y="3203496"/>
              <a:ext cx="1234286" cy="261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fr-FR" altLang="fr-FR" sz="1100" b="1" dirty="0"/>
                <a:t>Photodiode</a:t>
              </a:r>
            </a:p>
          </p:txBody>
        </p:sp>
        <p:sp>
          <p:nvSpPr>
            <p:cNvPr id="23" name="Text Box 25"/>
            <p:cNvSpPr txBox="1">
              <a:spLocks noChangeArrowheads="1"/>
            </p:cNvSpPr>
            <p:nvPr/>
          </p:nvSpPr>
          <p:spPr bwMode="auto">
            <a:xfrm>
              <a:off x="3144577" y="2626606"/>
              <a:ext cx="897429" cy="261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fr-FR" altLang="fr-FR" sz="1100" b="1"/>
                <a:t>Mirror</a:t>
              </a:r>
            </a:p>
          </p:txBody>
        </p:sp>
        <p:sp>
          <p:nvSpPr>
            <p:cNvPr id="24" name="Text Box 26"/>
            <p:cNvSpPr txBox="1">
              <a:spLocks noChangeArrowheads="1"/>
            </p:cNvSpPr>
            <p:nvPr/>
          </p:nvSpPr>
          <p:spPr bwMode="auto">
            <a:xfrm>
              <a:off x="2996370" y="3734124"/>
              <a:ext cx="1301143" cy="261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fr-FR" sz="1100" b="1" dirty="0"/>
                <a:t>Sample</a:t>
              </a:r>
            </a:p>
          </p:txBody>
        </p:sp>
        <p:sp>
          <p:nvSpPr>
            <p:cNvPr id="25" name="Oval 27"/>
            <p:cNvSpPr>
              <a:spLocks noChangeArrowheads="1"/>
            </p:cNvSpPr>
            <p:nvPr/>
          </p:nvSpPr>
          <p:spPr bwMode="auto">
            <a:xfrm>
              <a:off x="3982863" y="4070592"/>
              <a:ext cx="565714" cy="218591"/>
            </a:xfrm>
            <a:prstGeom prst="ellipse">
              <a:avLst/>
            </a:prstGeom>
            <a:gradFill rotWithShape="1">
              <a:gsLst>
                <a:gs pos="0">
                  <a:schemeClr val="tx1">
                    <a:lumMod val="50000"/>
                    <a:lumOff val="50000"/>
                  </a:schemeClr>
                </a:gs>
                <a:gs pos="50000">
                  <a:schemeClr val="tx1">
                    <a:lumMod val="65000"/>
                    <a:lumOff val="35000"/>
                  </a:schemeClr>
                </a:gs>
                <a:gs pos="100000">
                  <a:schemeClr val="tx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/>
              <a:endParaRPr lang="fr-FR" altLang="fr-FR"/>
            </a:p>
          </p:txBody>
        </p:sp>
        <p:sp>
          <p:nvSpPr>
            <p:cNvPr id="26" name="Text Box 28"/>
            <p:cNvSpPr txBox="1">
              <a:spLocks noChangeArrowheads="1"/>
            </p:cNvSpPr>
            <p:nvPr/>
          </p:nvSpPr>
          <p:spPr bwMode="auto">
            <a:xfrm>
              <a:off x="3715434" y="5134066"/>
              <a:ext cx="1086428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en-US" altLang="fr-FR" sz="1100" b="1" dirty="0" smtClean="0"/>
                <a:t>Scanner</a:t>
              </a:r>
              <a:endParaRPr lang="en-US" altLang="fr-FR" sz="1100" b="1" dirty="0"/>
            </a:p>
          </p:txBody>
        </p:sp>
        <p:sp>
          <p:nvSpPr>
            <p:cNvPr id="27" name="Text Box 29"/>
            <p:cNvSpPr txBox="1">
              <a:spLocks noChangeArrowheads="1"/>
            </p:cNvSpPr>
            <p:nvPr/>
          </p:nvSpPr>
          <p:spPr bwMode="auto">
            <a:xfrm>
              <a:off x="4836632" y="3095382"/>
              <a:ext cx="1086428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fr-FR" altLang="fr-FR" sz="1100" b="1" dirty="0" smtClean="0"/>
                <a:t>Cantilever</a:t>
              </a:r>
              <a:endParaRPr lang="fr-FR" altLang="fr-FR" sz="1100" b="1" dirty="0"/>
            </a:p>
          </p:txBody>
        </p:sp>
        <p:sp>
          <p:nvSpPr>
            <p:cNvPr id="28" name="Text Box 29"/>
            <p:cNvSpPr txBox="1">
              <a:spLocks noChangeArrowheads="1"/>
            </p:cNvSpPr>
            <p:nvPr/>
          </p:nvSpPr>
          <p:spPr bwMode="auto">
            <a:xfrm>
              <a:off x="4332576" y="3841100"/>
              <a:ext cx="1086428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 defTabSz="912813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50000"/>
                </a:spcBef>
              </a:pPr>
              <a:r>
                <a:rPr lang="fr-FR" altLang="fr-FR" sz="1100" b="1" dirty="0" smtClean="0"/>
                <a:t>Tip</a:t>
              </a:r>
              <a:endParaRPr lang="fr-FR" altLang="fr-FR" sz="1100" b="1" dirty="0"/>
            </a:p>
          </p:txBody>
        </p:sp>
        <p:cxnSp>
          <p:nvCxnSpPr>
            <p:cNvPr id="29" name="Straight Arrow Connector 4"/>
            <p:cNvCxnSpPr/>
            <p:nvPr/>
          </p:nvCxnSpPr>
          <p:spPr>
            <a:xfrm flipH="1" flipV="1">
              <a:off x="4297420" y="3963359"/>
              <a:ext cx="401545" cy="35616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6"/>
            <p:cNvCxnSpPr/>
            <p:nvPr/>
          </p:nvCxnSpPr>
          <p:spPr>
            <a:xfrm>
              <a:off x="3931200" y="3918591"/>
              <a:ext cx="174258" cy="24754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7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38" t="2815" r="67325" b="63942"/>
          <a:stretch/>
        </p:blipFill>
        <p:spPr>
          <a:xfrm>
            <a:off x="1419949" y="1952288"/>
            <a:ext cx="1886835" cy="2785329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5761468" y="3378852"/>
            <a:ext cx="729197" cy="32741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6804248" y="2093469"/>
            <a:ext cx="729197" cy="32741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6974361" y="3489157"/>
            <a:ext cx="847276" cy="32741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309350" y="2860094"/>
            <a:ext cx="982729" cy="327419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494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3" grpId="0" animBg="1"/>
      <p:bldP spid="45" grpId="0" animBg="1"/>
      <p:bldP spid="46" grpId="0" animBg="1"/>
      <p:bldP spid="4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Les ordres de grandeurs</a:t>
            </a:r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6778165" y="6381328"/>
            <a:ext cx="219964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100" dirty="0" smtClean="0"/>
              <a:t>© 2007 Thomson </a:t>
            </a:r>
            <a:r>
              <a:rPr lang="fr-FR" sz="1100" dirty="0" err="1" smtClean="0"/>
              <a:t>Higher</a:t>
            </a:r>
            <a:r>
              <a:rPr lang="fr-FR" sz="1100" dirty="0" smtClean="0"/>
              <a:t> </a:t>
            </a:r>
            <a:r>
              <a:rPr lang="fr-FR" sz="1100" dirty="0" err="1" smtClean="0"/>
              <a:t>education</a:t>
            </a:r>
            <a:endParaRPr lang="en-US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8589"/>
            <a:ext cx="9144000" cy="3440821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163657" y="1340768"/>
            <a:ext cx="6768752" cy="4032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36096" y="1484784"/>
            <a:ext cx="3888432" cy="40324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195736" y="4077072"/>
            <a:ext cx="3036673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0" y="4653136"/>
            <a:ext cx="4132589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436096" y="3717032"/>
            <a:ext cx="1368152" cy="28803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847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La librairie AFM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2824337"/>
            <a:ext cx="8229600" cy="1180728"/>
          </a:xfrm>
        </p:spPr>
        <p:txBody>
          <a:bodyPr/>
          <a:lstStyle/>
          <a:p>
            <a:pPr marL="0" indent="0">
              <a:buNone/>
            </a:pPr>
            <a:r>
              <a:rPr lang="fr-FR" dirty="0" smtClean="0"/>
              <a:t>Disponible sur CRAN</a:t>
            </a:r>
          </a:p>
          <a:p>
            <a:pPr marL="0" indent="0">
              <a:buNone/>
            </a:pPr>
            <a:r>
              <a:rPr lang="fr-FR" sz="2000" dirty="0" smtClean="0">
                <a:hlinkClick r:id="rId2"/>
              </a:rPr>
              <a:t>https://cran.r-project.org/web/packages/AFM/index.html</a:t>
            </a:r>
            <a:endParaRPr lang="fr-FR" sz="2000" dirty="0" smtClean="0"/>
          </a:p>
          <a:p>
            <a:pPr marL="0" indent="0">
              <a:buNone/>
            </a:pPr>
            <a:endParaRPr lang="fr-FR" dirty="0" smtClean="0"/>
          </a:p>
        </p:txBody>
      </p:sp>
      <p:sp>
        <p:nvSpPr>
          <p:cNvPr id="4" name="ZoneTexte 3"/>
          <p:cNvSpPr txBox="1"/>
          <p:nvPr/>
        </p:nvSpPr>
        <p:spPr>
          <a:xfrm>
            <a:off x="457200" y="4437112"/>
            <a:ext cx="6032421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Plateforme de test sur Amazon EC2</a:t>
            </a:r>
          </a:p>
          <a:p>
            <a:r>
              <a:rPr lang="fr-FR" dirty="0">
                <a:hlinkClick r:id="rId3"/>
              </a:rPr>
              <a:t>http://afmist.org/</a:t>
            </a:r>
            <a:endParaRPr lang="fr-FR" dirty="0"/>
          </a:p>
          <a:p>
            <a:endParaRPr lang="fr-FR" dirty="0"/>
          </a:p>
          <a:p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457200" y="5807586"/>
            <a:ext cx="5941691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 smtClean="0"/>
              <a:t>Programmation S4</a:t>
            </a:r>
            <a:r>
              <a:rPr lang="fr-FR" sz="3200" dirty="0"/>
              <a:t>, interface </a:t>
            </a:r>
            <a:r>
              <a:rPr lang="fr-FR" sz="3200" dirty="0" err="1"/>
              <a:t>Shiny</a:t>
            </a:r>
            <a:endParaRPr lang="fr-FR" sz="3200" dirty="0"/>
          </a:p>
          <a:p>
            <a:endParaRPr lang="en-US" dirty="0"/>
          </a:p>
        </p:txBody>
      </p:sp>
      <p:sp>
        <p:nvSpPr>
          <p:cNvPr id="6" name="ZoneTexte 5"/>
          <p:cNvSpPr txBox="1"/>
          <p:nvPr/>
        </p:nvSpPr>
        <p:spPr>
          <a:xfrm>
            <a:off x="457200" y="1415678"/>
            <a:ext cx="76328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smtClean="0"/>
              <a:t>Traitement des images topographiques obtenues par AFM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321557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Image AFM d’une surface d’aluminium</a:t>
            </a:r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196752"/>
            <a:ext cx="7308000" cy="5391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24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fr-FR" dirty="0" smtClean="0"/>
              <a:t>La chimie des surfaces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772816"/>
            <a:ext cx="8229600" cy="1324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/>
              <a:t>Organisation des molécules sur la surface des matériaux</a:t>
            </a:r>
            <a:endParaRPr lang="fr-FR" sz="2800" dirty="0" smtClean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ZoneTexte 3"/>
          <p:cNvSpPr txBox="1"/>
          <p:nvPr/>
        </p:nvSpPr>
        <p:spPr>
          <a:xfrm>
            <a:off x="457200" y="4365104"/>
            <a:ext cx="82089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Source Langmuir : </a:t>
            </a:r>
            <a:r>
              <a:rPr lang="fr-FR" dirty="0">
                <a:hlinkClick r:id="rId2"/>
              </a:rPr>
              <a:t>http://pubs.acs.org/doi/abs/10.1021/la404756y</a:t>
            </a:r>
            <a:endParaRPr lang="fr-FR" dirty="0"/>
          </a:p>
          <a:p>
            <a:r>
              <a:rPr lang="en-US" b="1" dirty="0"/>
              <a:t>Self-Assembly of Fatty Acids on </a:t>
            </a:r>
            <a:r>
              <a:rPr lang="en-US" b="1" dirty="0" err="1"/>
              <a:t>Hydroxylated</a:t>
            </a:r>
            <a:r>
              <a:rPr lang="en-US" b="1" dirty="0"/>
              <a:t> Al Surface and Effects of </a:t>
            </a:r>
            <a:endParaRPr lang="en-US" b="1" dirty="0" smtClean="0"/>
          </a:p>
          <a:p>
            <a:r>
              <a:rPr lang="en-US" b="1" dirty="0" smtClean="0"/>
              <a:t>Their </a:t>
            </a:r>
            <a:r>
              <a:rPr lang="en-US" b="1" dirty="0"/>
              <a:t>Stability on Wettability and Nanoscale Organization </a:t>
            </a:r>
          </a:p>
          <a:p>
            <a:endParaRPr lang="fr-FR" dirty="0"/>
          </a:p>
          <a:p>
            <a:r>
              <a:rPr lang="fr-FR" dirty="0"/>
              <a:t>Source Langmuir : </a:t>
            </a:r>
            <a:r>
              <a:rPr lang="fr-FR" dirty="0">
                <a:hlinkClick r:id="rId3"/>
              </a:rPr>
              <a:t>http://pubs.acs.org/doi/abs/10.1021/la2051542</a:t>
            </a:r>
            <a:endParaRPr lang="fr-FR" dirty="0"/>
          </a:p>
          <a:p>
            <a:r>
              <a:rPr lang="en-US" b="1" dirty="0"/>
              <a:t>Ordered Nanostructures on a </a:t>
            </a:r>
            <a:r>
              <a:rPr lang="en-US" b="1" dirty="0" err="1"/>
              <a:t>Hydroxylated</a:t>
            </a:r>
            <a:r>
              <a:rPr lang="en-US" b="1" dirty="0"/>
              <a:t> Aluminum Surface through </a:t>
            </a:r>
            <a:endParaRPr lang="en-US" b="1" dirty="0" smtClean="0"/>
          </a:p>
          <a:p>
            <a:r>
              <a:rPr lang="en-US" b="1" dirty="0" smtClean="0"/>
              <a:t>the </a:t>
            </a:r>
            <a:r>
              <a:rPr lang="en-US" b="1" dirty="0"/>
              <a:t>Self-Assembly of Fatty Acids</a:t>
            </a:r>
          </a:p>
          <a:p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457200" y="2996952"/>
            <a:ext cx="675723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/>
              <a:t>Paramètres mesurés: </a:t>
            </a:r>
            <a:r>
              <a:rPr lang="fr-FR" sz="2400" dirty="0" smtClean="0"/>
              <a:t>rugosité </a:t>
            </a:r>
            <a:r>
              <a:rPr lang="fr-FR" sz="2400" dirty="0"/>
              <a:t>totale, </a:t>
            </a:r>
            <a:r>
              <a:rPr lang="fr-FR" sz="2400" dirty="0" smtClean="0"/>
              <a:t>mouillabilité,…</a:t>
            </a:r>
            <a:endParaRPr lang="fr-FR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17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Nouveautés </a:t>
            </a:r>
            <a:r>
              <a:rPr lang="fr-FR" sz="2000" dirty="0" smtClean="0"/>
              <a:t>(1/3)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95536" y="1556792"/>
            <a:ext cx="8229600" cy="13967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 smtClean="0"/>
              <a:t>                                                 -&gt; Intégrale -&gt;</a:t>
            </a:r>
          </a:p>
          <a:p>
            <a:pPr marL="0" indent="0">
              <a:buNone/>
            </a:pPr>
            <a:r>
              <a:rPr lang="fr-FR" b="1" dirty="0" smtClean="0"/>
              <a:t>Rugosité en fonction de la longueur considérée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395536" y="4809926"/>
            <a:ext cx="78882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Source: </a:t>
            </a:r>
            <a:r>
              <a:rPr lang="en-US" dirty="0" err="1" smtClean="0"/>
              <a:t>Erkin</a:t>
            </a:r>
            <a:r>
              <a:rPr lang="en-US" dirty="0" smtClean="0"/>
              <a:t> </a:t>
            </a:r>
            <a:r>
              <a:rPr lang="en-US" dirty="0" err="1" smtClean="0"/>
              <a:t>Sidick</a:t>
            </a:r>
            <a:r>
              <a:rPr lang="en-US" dirty="0" smtClean="0"/>
              <a:t> - </a:t>
            </a:r>
            <a:r>
              <a:rPr lang="en-US" dirty="0"/>
              <a:t>Jet Propulsion Laboratory </a:t>
            </a:r>
            <a:endParaRPr lang="en-US" dirty="0" smtClean="0"/>
          </a:p>
          <a:p>
            <a:r>
              <a:rPr lang="en-US" dirty="0" smtClean="0"/>
              <a:t>"</a:t>
            </a:r>
            <a:r>
              <a:rPr lang="en-US" dirty="0"/>
              <a:t>Power Spectral Density Specification and Analysis of Large Optical Surfaces", </a:t>
            </a:r>
            <a:endParaRPr lang="en-US" dirty="0" smtClean="0"/>
          </a:p>
          <a:p>
            <a:r>
              <a:rPr lang="en-US" dirty="0" smtClean="0"/>
              <a:t>2009</a:t>
            </a:r>
            <a:r>
              <a:rPr lang="en-US" dirty="0"/>
              <a:t>, "Modeling Aspects in Optical Metrology II, Proc. of SPIE Vol. 7390 73900L-1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5" name="ZoneTexte 4"/>
          <p:cNvSpPr txBox="1"/>
          <p:nvPr/>
        </p:nvSpPr>
        <p:spPr>
          <a:xfrm>
            <a:off x="395536" y="6084004"/>
            <a:ext cx="19023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Librairie: </a:t>
            </a:r>
            <a:r>
              <a:rPr lang="fr-FR" dirty="0" err="1" smtClean="0"/>
              <a:t>fftwtools</a:t>
            </a:r>
            <a:endParaRPr lang="en-US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759" y="2820852"/>
            <a:ext cx="1749191" cy="1894748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2820852"/>
            <a:ext cx="1894748" cy="1894748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419212" y="1556791"/>
            <a:ext cx="45189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200" dirty="0"/>
              <a:t>Hauteurs-&gt;DFFT-&gt; </a:t>
            </a:r>
            <a:r>
              <a:rPr lang="fr-FR" sz="3200" b="1" dirty="0"/>
              <a:t>PSD 2D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1515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fr-FR" dirty="0" smtClean="0"/>
              <a:t>Nouveautés </a:t>
            </a:r>
            <a:r>
              <a:rPr lang="fr-FR" sz="2000" dirty="0" smtClean="0"/>
              <a:t>(2/3)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851920" y="1556792"/>
            <a:ext cx="5194920" cy="129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/>
              <a:t>Modélisation d’une surface nanométrique par analyse de variance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988840"/>
            <a:ext cx="3545558" cy="3458889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2180992" y="5447729"/>
            <a:ext cx="14720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Source: vsp.pnnl.gov</a:t>
            </a:r>
            <a:endParaRPr lang="en-US" sz="1200" dirty="0"/>
          </a:p>
        </p:txBody>
      </p:sp>
      <p:sp>
        <p:nvSpPr>
          <p:cNvPr id="6" name="ZoneTexte 5"/>
          <p:cNvSpPr txBox="1"/>
          <p:nvPr/>
        </p:nvSpPr>
        <p:spPr>
          <a:xfrm>
            <a:off x="3851920" y="2780928"/>
            <a:ext cx="511256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Hauteurs -&gt; </a:t>
            </a:r>
            <a:r>
              <a:rPr lang="fr-FR" sz="2400" dirty="0" err="1"/>
              <a:t>Variogramme</a:t>
            </a:r>
            <a:r>
              <a:rPr lang="fr-FR" sz="2400" dirty="0"/>
              <a:t> expérimental-&gt; </a:t>
            </a:r>
            <a:r>
              <a:rPr lang="fr-FR" sz="2400" dirty="0" err="1"/>
              <a:t>Krigeage</a:t>
            </a:r>
            <a:r>
              <a:rPr lang="fr-FR" sz="2400" dirty="0"/>
              <a:t> -&gt; </a:t>
            </a:r>
            <a:r>
              <a:rPr lang="fr-FR" sz="2400" b="1" dirty="0"/>
              <a:t>Modèles</a:t>
            </a:r>
            <a:r>
              <a:rPr lang="fr-FR" sz="2400" dirty="0"/>
              <a:t> de hauteurs caractérisés par plateau (</a:t>
            </a:r>
            <a:r>
              <a:rPr lang="fr-FR" sz="2400" dirty="0" err="1"/>
              <a:t>sill</a:t>
            </a:r>
            <a:r>
              <a:rPr lang="fr-FR" sz="2400" dirty="0"/>
              <a:t>) et </a:t>
            </a:r>
            <a:r>
              <a:rPr lang="fr-FR" sz="2400" b="1" dirty="0"/>
              <a:t>portée</a:t>
            </a:r>
            <a:r>
              <a:rPr lang="fr-FR" sz="2400" dirty="0"/>
              <a:t> (range</a:t>
            </a:r>
            <a:r>
              <a:rPr lang="fr-FR" sz="2400" dirty="0" smtClean="0"/>
              <a:t>)</a:t>
            </a:r>
            <a:endParaRPr lang="en-US" sz="1600" dirty="0"/>
          </a:p>
        </p:txBody>
      </p:sp>
      <p:sp>
        <p:nvSpPr>
          <p:cNvPr id="7" name="ZoneTexte 6"/>
          <p:cNvSpPr txBox="1"/>
          <p:nvPr/>
        </p:nvSpPr>
        <p:spPr>
          <a:xfrm>
            <a:off x="3851920" y="4581128"/>
            <a:ext cx="48245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La portée (range) est la distance maximale entre deux points de la surface à partir de laquelle les hauteurs de ces deux points ne sont plus </a:t>
            </a:r>
            <a:r>
              <a:rPr lang="fr-FR" sz="2400" b="1" dirty="0" smtClean="0"/>
              <a:t>corrélées</a:t>
            </a:r>
            <a:endParaRPr lang="en-US" dirty="0"/>
          </a:p>
        </p:txBody>
      </p:sp>
      <p:sp>
        <p:nvSpPr>
          <p:cNvPr id="8" name="ZoneTexte 7"/>
          <p:cNvSpPr txBox="1"/>
          <p:nvPr/>
        </p:nvSpPr>
        <p:spPr>
          <a:xfrm>
            <a:off x="107504" y="6150788"/>
            <a:ext cx="288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Librairie géostatistique: </a:t>
            </a:r>
            <a:r>
              <a:rPr lang="fr-FR" dirty="0" err="1" smtClean="0"/>
              <a:t>gstat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0203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4624</TotalTime>
  <Words>574</Words>
  <Application>Microsoft Office PowerPoint</Application>
  <PresentationFormat>Affichage à l'écran (4:3)</PresentationFormat>
  <Paragraphs>133</Paragraphs>
  <Slides>18</Slides>
  <Notes>1</Notes>
  <HiddenSlides>0</HiddenSlides>
  <MMClips>1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19" baseType="lpstr">
      <vt:lpstr>Thème Office</vt:lpstr>
      <vt:lpstr>Librairie AFM Atomic Force Microscopy</vt:lpstr>
      <vt:lpstr>Agenda</vt:lpstr>
      <vt:lpstr>Microscopie à Force Atomique (AFM)</vt:lpstr>
      <vt:lpstr>Les ordres de grandeurs</vt:lpstr>
      <vt:lpstr>La librairie AFM</vt:lpstr>
      <vt:lpstr>Image AFM d’une surface d’aluminium</vt:lpstr>
      <vt:lpstr>La chimie des surfaces</vt:lpstr>
      <vt:lpstr>Nouveautés (1/3)</vt:lpstr>
      <vt:lpstr>Nouveautés (2/3)</vt:lpstr>
      <vt:lpstr>Nouveautés (3/3)</vt:lpstr>
      <vt:lpstr>A quoi ça sert ?</vt:lpstr>
      <vt:lpstr>Démo !!!</vt:lpstr>
      <vt:lpstr>Documentation</vt:lpstr>
      <vt:lpstr>Documentation – Créer une image</vt:lpstr>
      <vt:lpstr>Documentation – Modèle 3D</vt:lpstr>
      <vt:lpstr>Documentation – Impression 3D</vt:lpstr>
      <vt:lpstr>Hacking à l’échelle planétaire</vt:lpstr>
      <vt:lpstr>Présentation PowerPoint</vt:lpstr>
    </vt:vector>
  </TitlesOfParts>
  <Company>sanofi-aventis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Librairie AFM</dc:title>
  <dc:creator>Beauvais, Mathieu R&amp;DFR</dc:creator>
  <cp:lastModifiedBy>mb</cp:lastModifiedBy>
  <cp:revision>43</cp:revision>
  <dcterms:created xsi:type="dcterms:W3CDTF">2016-09-02T13:32:43Z</dcterms:created>
  <dcterms:modified xsi:type="dcterms:W3CDTF">2016-09-29T19:07:46Z</dcterms:modified>
</cp:coreProperties>
</file>

<file path=docProps/thumbnail.jpeg>
</file>